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5" r:id="rId1"/>
  </p:sldMasterIdLst>
  <p:sldIdLst>
    <p:sldId id="256" r:id="rId2"/>
    <p:sldId id="265" r:id="rId3"/>
    <p:sldId id="257" r:id="rId4"/>
    <p:sldId id="258" r:id="rId5"/>
    <p:sldId id="261" r:id="rId6"/>
    <p:sldId id="262" r:id="rId7"/>
    <p:sldId id="264"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E1E3D3D-FADF-4FEE-8D3A-FAA2887FC29C}">
          <p14:sldIdLst>
            <p14:sldId id="256"/>
            <p14:sldId id="265"/>
            <p14:sldId id="257"/>
            <p14:sldId id="258"/>
          </p14:sldIdLst>
        </p14:section>
        <p14:section name="Раздел без заголовка" id="{D0AF1E5E-B978-4F5B-8F4A-5DF28E6B41BA}">
          <p14:sldIdLst>
            <p14:sldId id="261"/>
            <p14:sldId id="262"/>
            <p14:sldId id="264"/>
            <p14:sldId id="266"/>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howGuides="1">
      <p:cViewPr varScale="1">
        <p:scale>
          <a:sx n="115" d="100"/>
          <a:sy n="115" d="100"/>
        </p:scale>
        <p:origin x="25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lvl1pPr>
              <a:defRPr sz="2400" b="1"/>
            </a:lvl1pPr>
          </a:lstStyle>
          <a:p>
            <a:r>
              <a:rPr lang="ru-RU" dirty="0"/>
              <a:t>Детская онкология</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8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060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02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08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ooter Placeholder 4">
            <a:extLst>
              <a:ext uri="{FF2B5EF4-FFF2-40B4-BE49-F238E27FC236}">
                <a16:creationId xmlns:a16="http://schemas.microsoft.com/office/drawing/2014/main" id="{94AFCA4F-9630-4515-ABF4-83CD4509E109}"/>
              </a:ext>
            </a:extLst>
          </p:cNvPr>
          <p:cNvSpPr txBox="1">
            <a:spLocks/>
          </p:cNvSpPr>
          <p:nvPr userDrawn="1"/>
        </p:nvSpPr>
        <p:spPr>
          <a:xfrm>
            <a:off x="3799647"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24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dirty="0">
                <a:solidFill>
                  <a:srgbClr val="003300"/>
                </a:solidFill>
              </a:rPr>
              <a:t>Детская онкология</a:t>
            </a:r>
            <a:endParaRPr lang="en-US" dirty="0">
              <a:solidFill>
                <a:srgbClr val="003300"/>
              </a:solidFill>
            </a:endParaRPr>
          </a:p>
        </p:txBody>
      </p:sp>
    </p:spTree>
    <p:extLst>
      <p:ext uri="{BB962C8B-B14F-4D97-AF65-F5344CB8AC3E}">
        <p14:creationId xmlns:p14="http://schemas.microsoft.com/office/powerpoint/2010/main" val="185452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0391E1-7E24-4EAB-BB0A-0366523EE81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E8F3172-468F-41FB-88E8-57D5CF96B94D}"/>
              </a:ext>
            </a:extLst>
          </p:cNvPr>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4" name="Нижний колонтитул 3">
            <a:extLst>
              <a:ext uri="{FF2B5EF4-FFF2-40B4-BE49-F238E27FC236}">
                <a16:creationId xmlns:a16="http://schemas.microsoft.com/office/drawing/2014/main" id="{71EAB13F-9182-4098-B212-6678F04B30D5}"/>
              </a:ext>
            </a:extLst>
          </p:cNvPr>
          <p:cNvSpPr>
            <a:spLocks noGrp="1"/>
          </p:cNvSpPr>
          <p:nvPr>
            <p:ph type="ftr" sz="quarter" idx="11"/>
          </p:nvPr>
        </p:nvSpPr>
        <p:spPr/>
        <p:txBody>
          <a:bodyPr/>
          <a:lstStyle>
            <a:lvl1pPr>
              <a:defRPr/>
            </a:lvl1pPr>
          </a:lstStyle>
          <a:p>
            <a:r>
              <a:rPr lang="ru-RU" dirty="0"/>
              <a:t>Детская онкология</a:t>
            </a:r>
            <a:endParaRPr lang="en-US" dirty="0"/>
          </a:p>
        </p:txBody>
      </p:sp>
      <p:sp>
        <p:nvSpPr>
          <p:cNvPr id="5" name="Номер слайда 4">
            <a:extLst>
              <a:ext uri="{FF2B5EF4-FFF2-40B4-BE49-F238E27FC236}">
                <a16:creationId xmlns:a16="http://schemas.microsoft.com/office/drawing/2014/main" id="{2D5CF67F-56B5-4275-B9CA-5C23C2725FD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54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61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6" name="Footer Placeholder 5"/>
          <p:cNvSpPr>
            <a:spLocks noGrp="1"/>
          </p:cNvSpPr>
          <p:nvPr>
            <p:ph type="ftr" sz="quarter" idx="11"/>
          </p:nvPr>
        </p:nvSpPr>
        <p:spPr/>
        <p:txBody>
          <a:bodyPr/>
          <a:lstStyle>
            <a:lvl1pPr>
              <a:defRPr sz="2400" b="1"/>
            </a:lvl1pPr>
          </a:lstStyle>
          <a:p>
            <a:r>
              <a:rPr lang="ru-RU" dirty="0"/>
              <a:t>Детская онкология</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091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888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668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2/14/2024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46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2/14/2024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42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391275"/>
            <a:ext cx="12192000" cy="46672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2/14/2024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2400" b="1" cap="all" baseline="0">
                <a:solidFill>
                  <a:srgbClr val="003300"/>
                </a:solidFill>
              </a:defRPr>
            </a:lvl1pPr>
          </a:lstStyle>
          <a:p>
            <a:r>
              <a:rPr lang="ru-RU" dirty="0"/>
              <a:t>Детская онкология</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0002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6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AA48E3-472E-4CAF-A1A9-F4E1A613B9EF}"/>
              </a:ext>
            </a:extLst>
          </p:cNvPr>
          <p:cNvSpPr>
            <a:spLocks noGrp="1"/>
          </p:cNvSpPr>
          <p:nvPr>
            <p:ph type="ctrTitle"/>
          </p:nvPr>
        </p:nvSpPr>
        <p:spPr>
          <a:xfrm>
            <a:off x="4743449" y="587502"/>
            <a:ext cx="7038976" cy="2384298"/>
          </a:xfrm>
        </p:spPr>
        <p:txBody>
          <a:bodyPr>
            <a:normAutofit fontScale="90000"/>
          </a:bodyPr>
          <a:lstStyle/>
          <a:p>
            <a:pPr algn="ctr"/>
            <a:r>
              <a:rPr lang="ru-RU" dirty="0"/>
              <a:t/>
            </a:r>
            <a:br>
              <a:rPr lang="ru-RU" dirty="0"/>
            </a:br>
            <a:r>
              <a:rPr lang="ru-RU" dirty="0"/>
              <a:t/>
            </a:r>
            <a:br>
              <a:rPr lang="ru-RU" dirty="0"/>
            </a:br>
            <a:r>
              <a:rPr lang="ru-RU" sz="4900" dirty="0"/>
              <a:t> </a:t>
            </a:r>
            <a:endParaRPr lang="ru-RU" sz="800" dirty="0"/>
          </a:p>
        </p:txBody>
      </p:sp>
      <p:sp>
        <p:nvSpPr>
          <p:cNvPr id="5" name="Прямоугольник 4">
            <a:extLst>
              <a:ext uri="{FF2B5EF4-FFF2-40B4-BE49-F238E27FC236}">
                <a16:creationId xmlns:a16="http://schemas.microsoft.com/office/drawing/2014/main" id="{5C8379A3-99D6-4B9A-A184-211540A95EBD}"/>
              </a:ext>
            </a:extLst>
          </p:cNvPr>
          <p:cNvSpPr/>
          <p:nvPr/>
        </p:nvSpPr>
        <p:spPr>
          <a:xfrm>
            <a:off x="5934075" y="278722"/>
            <a:ext cx="5962650"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5400" b="1" dirty="0">
                <a:ln w="12700">
                  <a:solidFill>
                    <a:schemeClr val="accent1">
                      <a:lumMod val="75000"/>
                    </a:schemeClr>
                  </a:solidFill>
                  <a:prstDash val="solid"/>
                </a:ln>
                <a:solidFill>
                  <a:schemeClr val="accent1">
                    <a:lumMod val="75000"/>
                  </a:schemeClr>
                </a:solidFill>
                <a:effectLst>
                  <a:outerShdw dist="38100" dir="2640000" algn="bl" rotWithShape="0">
                    <a:schemeClr val="accent1"/>
                  </a:outerShdw>
                </a:effectLst>
              </a:rPr>
              <a:t>НОВИНКИ ЭЛЕКТРОННОЙ БИБЛИОТЕКИ </a:t>
            </a:r>
            <a:br>
              <a:rPr lang="ru-RU" sz="5400" b="1" dirty="0">
                <a:ln w="12700">
                  <a:solidFill>
                    <a:schemeClr val="accent1">
                      <a:lumMod val="75000"/>
                    </a:schemeClr>
                  </a:solidFill>
                  <a:prstDash val="solid"/>
                </a:ln>
                <a:solidFill>
                  <a:schemeClr val="accent1">
                    <a:lumMod val="75000"/>
                  </a:schemeClr>
                </a:solidFill>
                <a:effectLst>
                  <a:outerShdw dist="38100" dir="2640000" algn="bl" rotWithShape="0">
                    <a:schemeClr val="accent1"/>
                  </a:outerShdw>
                </a:effectLst>
              </a:rPr>
            </a:br>
            <a:r>
              <a:rPr lang="ru-RU" sz="5400" b="1" dirty="0">
                <a:ln w="0"/>
                <a:solidFill>
                  <a:srgbClr val="FF0000"/>
                </a:solidFill>
                <a:effectLst>
                  <a:outerShdw blurRad="38100" dist="25400" dir="5400000" algn="ctr" rotWithShape="0">
                    <a:srgbClr val="6E747A">
                      <a:alpha val="43000"/>
                    </a:srgbClr>
                  </a:outerShdw>
                </a:effectLst>
              </a:rPr>
              <a:t>Детская онкология</a:t>
            </a:r>
            <a:r>
              <a:rPr lang="ru-RU" sz="5400" b="1" dirty="0">
                <a:ln w="12700">
                  <a:solidFill>
                    <a:schemeClr val="accent1">
                      <a:lumMod val="75000"/>
                    </a:schemeClr>
                  </a:solidFill>
                  <a:prstDash val="solid"/>
                </a:ln>
                <a:solidFill>
                  <a:schemeClr val="accent1">
                    <a:lumMod val="75000"/>
                  </a:schemeClr>
                </a:solidFill>
                <a:effectLst>
                  <a:outerShdw dist="38100" dir="2640000" algn="bl" rotWithShape="0">
                    <a:schemeClr val="accent1"/>
                  </a:outerShdw>
                </a:effectLst>
              </a:rPr>
              <a:t> </a:t>
            </a:r>
            <a:br>
              <a:rPr lang="ru-RU" sz="5400" b="1" dirty="0">
                <a:ln w="12700">
                  <a:solidFill>
                    <a:schemeClr val="accent1">
                      <a:lumMod val="75000"/>
                    </a:schemeClr>
                  </a:solidFill>
                  <a:prstDash val="solid"/>
                </a:ln>
                <a:solidFill>
                  <a:schemeClr val="accent1">
                    <a:lumMod val="75000"/>
                  </a:schemeClr>
                </a:solidFill>
                <a:effectLst>
                  <a:outerShdw dist="38100" dir="2640000" algn="bl" rotWithShape="0">
                    <a:schemeClr val="accent1"/>
                  </a:outerShdw>
                </a:effectLst>
              </a:rPr>
            </a:br>
            <a:r>
              <a:rPr lang="ru-RU" sz="2400" dirty="0">
                <a:ln w="12700">
                  <a:solidFill>
                    <a:schemeClr val="accent1">
                      <a:lumMod val="75000"/>
                    </a:schemeClr>
                  </a:solidFill>
                  <a:prstDash val="solid"/>
                </a:ln>
                <a:solidFill>
                  <a:schemeClr val="accent6"/>
                </a:solidFill>
                <a:effectLst>
                  <a:outerShdw dist="38100" dir="2640000" algn="bl" rotWithShape="0">
                    <a:schemeClr val="accent1"/>
                  </a:outerShdw>
                </a:effectLst>
              </a:rPr>
              <a:t>Издания 2022-2023 года </a:t>
            </a:r>
            <a:endParaRPr lang="ru-RU" sz="5400" dirty="0">
              <a:ln w="12700">
                <a:solidFill>
                  <a:schemeClr val="accent1">
                    <a:lumMod val="75000"/>
                  </a:schemeClr>
                </a:solidFill>
                <a:prstDash val="solid"/>
              </a:ln>
              <a:solidFill>
                <a:schemeClr val="accent6"/>
              </a:solidFill>
              <a:effectLst>
                <a:outerShdw dist="38100" dir="2640000" algn="bl" rotWithShape="0">
                  <a:schemeClr val="accent1"/>
                </a:outerShdw>
              </a:effectLst>
            </a:endParaRPr>
          </a:p>
        </p:txBody>
      </p:sp>
      <p:pic>
        <p:nvPicPr>
          <p:cNvPr id="8" name="Рисунок 7">
            <a:extLst>
              <a:ext uri="{FF2B5EF4-FFF2-40B4-BE49-F238E27FC236}">
                <a16:creationId xmlns:a16="http://schemas.microsoft.com/office/drawing/2014/main" id="{6EEFB2F3-3B24-4344-BEF2-E7953179A36C}"/>
              </a:ext>
            </a:extLst>
          </p:cNvPr>
          <p:cNvPicPr>
            <a:picLocks noChangeAspect="1"/>
          </p:cNvPicPr>
          <p:nvPr/>
        </p:nvPicPr>
        <p:blipFill rotWithShape="1">
          <a:blip r:embed="rId2"/>
          <a:srcRect t="19391" b="10915"/>
          <a:stretch/>
        </p:blipFill>
        <p:spPr>
          <a:xfrm>
            <a:off x="4310353" y="4430269"/>
            <a:ext cx="3571293" cy="1270296"/>
          </a:xfrm>
          <a:prstGeom prst="rect">
            <a:avLst/>
          </a:prstGeom>
        </p:spPr>
      </p:pic>
      <p:sp>
        <p:nvSpPr>
          <p:cNvPr id="9" name="Прямоугольник 8">
            <a:extLst>
              <a:ext uri="{FF2B5EF4-FFF2-40B4-BE49-F238E27FC236}">
                <a16:creationId xmlns:a16="http://schemas.microsoft.com/office/drawing/2014/main" id="{21A89E0A-170B-4249-B166-98BB4F60CED3}"/>
              </a:ext>
            </a:extLst>
          </p:cNvPr>
          <p:cNvSpPr/>
          <p:nvPr/>
        </p:nvSpPr>
        <p:spPr>
          <a:xfrm>
            <a:off x="4415128" y="5874850"/>
            <a:ext cx="3533776" cy="369332"/>
          </a:xfrm>
          <a:prstGeom prst="rect">
            <a:avLst/>
          </a:prstGeom>
        </p:spPr>
        <p:txBody>
          <a:bodyPr wrap="square">
            <a:spAutoFit/>
          </a:bodyPr>
          <a:lstStyle/>
          <a:p>
            <a:r>
              <a:rPr lang="ru-RU" dirty="0"/>
              <a:t>https://develop.studentlibrary.ru/</a:t>
            </a:r>
          </a:p>
        </p:txBody>
      </p:sp>
      <p:pic>
        <p:nvPicPr>
          <p:cNvPr id="3" name="Рисунок 2">
            <a:extLst>
              <a:ext uri="{FF2B5EF4-FFF2-40B4-BE49-F238E27FC236}">
                <a16:creationId xmlns:a16="http://schemas.microsoft.com/office/drawing/2014/main" id="{54AA0B60-2C86-4862-82E9-5A4C07BA7D02}"/>
              </a:ext>
            </a:extLst>
          </p:cNvPr>
          <p:cNvPicPr>
            <a:picLocks noChangeAspect="1"/>
          </p:cNvPicPr>
          <p:nvPr/>
        </p:nvPicPr>
        <p:blipFill>
          <a:blip r:embed="rId3"/>
          <a:stretch>
            <a:fillRect/>
          </a:stretch>
        </p:blipFill>
        <p:spPr>
          <a:xfrm>
            <a:off x="123824" y="35084"/>
            <a:ext cx="5457826" cy="4270991"/>
          </a:xfrm>
          <a:prstGeom prst="rect">
            <a:avLst/>
          </a:prstGeom>
        </p:spPr>
      </p:pic>
      <p:pic>
        <p:nvPicPr>
          <p:cNvPr id="4" name="Рисунок 3">
            <a:extLst>
              <a:ext uri="{FF2B5EF4-FFF2-40B4-BE49-F238E27FC236}">
                <a16:creationId xmlns:a16="http://schemas.microsoft.com/office/drawing/2014/main" id="{134C3A38-73C1-4DAD-9E68-A39BCE44A2F9}"/>
              </a:ext>
            </a:extLst>
          </p:cNvPr>
          <p:cNvPicPr>
            <a:picLocks noChangeAspect="1"/>
          </p:cNvPicPr>
          <p:nvPr/>
        </p:nvPicPr>
        <p:blipFill>
          <a:blip r:embed="rId4"/>
          <a:stretch>
            <a:fillRect/>
          </a:stretch>
        </p:blipFill>
        <p:spPr>
          <a:xfrm>
            <a:off x="1590674" y="4593927"/>
            <a:ext cx="1724025" cy="1106638"/>
          </a:xfrm>
          <a:prstGeom prst="rect">
            <a:avLst/>
          </a:prstGeom>
        </p:spPr>
      </p:pic>
      <p:sp>
        <p:nvSpPr>
          <p:cNvPr id="10" name="Прямоугольник 9">
            <a:extLst>
              <a:ext uri="{FF2B5EF4-FFF2-40B4-BE49-F238E27FC236}">
                <a16:creationId xmlns:a16="http://schemas.microsoft.com/office/drawing/2014/main" id="{3FAE5A6B-A179-4788-A370-FAED9FD531A9}"/>
              </a:ext>
            </a:extLst>
          </p:cNvPr>
          <p:cNvSpPr/>
          <p:nvPr/>
        </p:nvSpPr>
        <p:spPr>
          <a:xfrm>
            <a:off x="881352" y="5828554"/>
            <a:ext cx="3533776" cy="369332"/>
          </a:xfrm>
          <a:prstGeom prst="rect">
            <a:avLst/>
          </a:prstGeom>
        </p:spPr>
        <p:txBody>
          <a:bodyPr wrap="square">
            <a:spAutoFit/>
          </a:bodyPr>
          <a:lstStyle/>
          <a:p>
            <a:r>
              <a:rPr lang="en-US" dirty="0"/>
              <a:t>https://www.books-up.ru/ru/</a:t>
            </a:r>
            <a:r>
              <a:rPr lang="ru-RU" dirty="0"/>
              <a:t>/</a:t>
            </a:r>
          </a:p>
        </p:txBody>
      </p:sp>
      <p:pic>
        <p:nvPicPr>
          <p:cNvPr id="6" name="Рисунок 5">
            <a:extLst>
              <a:ext uri="{FF2B5EF4-FFF2-40B4-BE49-F238E27FC236}">
                <a16:creationId xmlns:a16="http://schemas.microsoft.com/office/drawing/2014/main" id="{038CD6DE-8A1C-4F37-9492-ACB5F712256F}"/>
              </a:ext>
            </a:extLst>
          </p:cNvPr>
          <p:cNvPicPr>
            <a:picLocks noChangeAspect="1"/>
          </p:cNvPicPr>
          <p:nvPr/>
        </p:nvPicPr>
        <p:blipFill>
          <a:blip r:embed="rId5"/>
          <a:stretch>
            <a:fillRect/>
          </a:stretch>
        </p:blipFill>
        <p:spPr>
          <a:xfrm>
            <a:off x="8323805" y="4430269"/>
            <a:ext cx="2610895" cy="1364403"/>
          </a:xfrm>
          <a:prstGeom prst="rect">
            <a:avLst/>
          </a:prstGeom>
        </p:spPr>
      </p:pic>
      <p:sp>
        <p:nvSpPr>
          <p:cNvPr id="12" name="Прямоугольник 11">
            <a:extLst>
              <a:ext uri="{FF2B5EF4-FFF2-40B4-BE49-F238E27FC236}">
                <a16:creationId xmlns:a16="http://schemas.microsoft.com/office/drawing/2014/main" id="{C68B0748-FAF6-454E-ABA8-A5236F9D920A}"/>
              </a:ext>
            </a:extLst>
          </p:cNvPr>
          <p:cNvSpPr/>
          <p:nvPr/>
        </p:nvSpPr>
        <p:spPr>
          <a:xfrm>
            <a:off x="8426866" y="5874850"/>
            <a:ext cx="2404772" cy="369332"/>
          </a:xfrm>
          <a:prstGeom prst="rect">
            <a:avLst/>
          </a:prstGeom>
        </p:spPr>
        <p:txBody>
          <a:bodyPr wrap="square">
            <a:spAutoFit/>
          </a:bodyPr>
          <a:lstStyle/>
          <a:p>
            <a:r>
              <a:rPr lang="en-US" dirty="0"/>
              <a:t>https://e.lanbook.com/</a:t>
            </a:r>
            <a:endParaRPr lang="ru-RU" dirty="0"/>
          </a:p>
        </p:txBody>
      </p:sp>
    </p:spTree>
    <p:extLst>
      <p:ext uri="{BB962C8B-B14F-4D97-AF65-F5344CB8AC3E}">
        <p14:creationId xmlns:p14="http://schemas.microsoft.com/office/powerpoint/2010/main" val="426153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C61757-E8AF-498F-83FD-2A6BAC55BE31}"/>
              </a:ext>
            </a:extLst>
          </p:cNvPr>
          <p:cNvSpPr>
            <a:spLocks noGrp="1"/>
          </p:cNvSpPr>
          <p:nvPr>
            <p:ph type="title"/>
          </p:nvPr>
        </p:nvSpPr>
        <p:spPr>
          <a:xfrm>
            <a:off x="6150377" y="76200"/>
            <a:ext cx="5819775" cy="1524000"/>
          </a:xfrm>
        </p:spPr>
        <p:txBody>
          <a:bodyPr>
            <a:noAutofit/>
          </a:bodyPr>
          <a:lstStyle/>
          <a:p>
            <a:pPr algn="just"/>
            <a:r>
              <a:rPr lang="ru-RU" sz="2000" b="1" dirty="0">
                <a:solidFill>
                  <a:srgbClr val="FF0000"/>
                </a:solidFill>
                <a:latin typeface="Candara" panose="020E0502030303020204" pitchFamily="34" charset="0"/>
              </a:rPr>
              <a:t>Ежегодно 15 февраля во всем мире отмечается Международный день детей, больных раком </a:t>
            </a:r>
            <a:r>
              <a:rPr lang="en-US" sz="2000" b="1" dirty="0">
                <a:solidFill>
                  <a:srgbClr val="FF0000"/>
                </a:solidFill>
                <a:latin typeface="Candara" panose="020E0502030303020204" pitchFamily="34" charset="0"/>
              </a:rPr>
              <a:t>(International Childhood Cancer Day)</a:t>
            </a:r>
            <a:r>
              <a:rPr lang="ru-RU" sz="2000" b="1" dirty="0">
                <a:solidFill>
                  <a:srgbClr val="FF0000"/>
                </a:solidFill>
                <a:latin typeface="Candara" panose="020E0502030303020204" pitchFamily="34" charset="0"/>
              </a:rPr>
              <a:t>. </a:t>
            </a:r>
            <a:r>
              <a:rPr lang="ru-RU" sz="2000" dirty="0">
                <a:solidFill>
                  <a:schemeClr val="tx1"/>
                </a:solidFill>
                <a:latin typeface="Candara" panose="020E0502030303020204" pitchFamily="34" charset="0"/>
              </a:rPr>
              <a:t>Этот День появился в 2001 году по инициативе Всемирной конфедерации родителей онкобольных детей.</a:t>
            </a:r>
            <a:endParaRPr lang="ru-RU" sz="1800" dirty="0">
              <a:solidFill>
                <a:schemeClr val="tx1"/>
              </a:solidFill>
              <a:latin typeface="Candara" panose="020E0502030303020204" pitchFamily="34" charset="0"/>
            </a:endParaRPr>
          </a:p>
        </p:txBody>
      </p:sp>
      <p:sp>
        <p:nvSpPr>
          <p:cNvPr id="4" name="Объект 3">
            <a:extLst>
              <a:ext uri="{FF2B5EF4-FFF2-40B4-BE49-F238E27FC236}">
                <a16:creationId xmlns:a16="http://schemas.microsoft.com/office/drawing/2014/main" id="{172D2EAA-D432-46E7-BD3A-0670A23F258D}"/>
              </a:ext>
            </a:extLst>
          </p:cNvPr>
          <p:cNvSpPr>
            <a:spLocks noGrp="1"/>
          </p:cNvSpPr>
          <p:nvPr>
            <p:ph idx="1"/>
          </p:nvPr>
        </p:nvSpPr>
        <p:spPr>
          <a:xfrm>
            <a:off x="6150377" y="1762125"/>
            <a:ext cx="5819775" cy="4524375"/>
          </a:xfrm>
        </p:spPr>
        <p:txBody>
          <a:bodyPr>
            <a:normAutofit fontScale="92500" lnSpcReduction="20000"/>
          </a:bodyPr>
          <a:lstStyle/>
          <a:p>
            <a:pPr indent="360000" algn="just">
              <a:spcBef>
                <a:spcPts val="0"/>
              </a:spcBef>
              <a:spcAft>
                <a:spcPts val="0"/>
              </a:spcAft>
            </a:pPr>
            <a:r>
              <a:rPr lang="ru-RU" sz="1400" dirty="0"/>
              <a:t>Международный день детей, больных раком, – глобальная совместная кампания по повышению осведомленности о детской онкологии и поддержке больных детей их семей. Идея  проведения этого Дня, состоит в том, что каждый ребенок и подросток с онкологическими заболеваниями должен иметь самую лучшую медицинскую и психосоциальную помощь.</a:t>
            </a:r>
          </a:p>
          <a:p>
            <a:pPr indent="360000" algn="just">
              <a:spcBef>
                <a:spcPts val="0"/>
              </a:spcBef>
              <a:spcAft>
                <a:spcPts val="0"/>
              </a:spcAft>
            </a:pPr>
            <a:r>
              <a:rPr lang="ru-RU" sz="1400" dirty="0"/>
              <a:t> Основной цель ю проведения Международного дня детей, больных раком, является повышение уровня информированности врачей-педиатров, всего профессионального медицинского сообщества, социально ответственных граждан всех специальностей об успехах и проблемах детской онкологии.</a:t>
            </a:r>
          </a:p>
          <a:p>
            <a:pPr indent="360000" algn="just">
              <a:spcBef>
                <a:spcPts val="0"/>
              </a:spcBef>
              <a:spcAft>
                <a:spcPts val="0"/>
              </a:spcAft>
            </a:pPr>
            <a:r>
              <a:rPr lang="ru-RU" sz="1400" dirty="0"/>
              <a:t>По статистике Всемирной организации здравоохранения (ВОЗ), рак — вторая по частоте причина смертности у детей после несчастных случаев. Чаще всего дети болеют раком кроветворных органов (лейкозы, злокачественные лимфомы, лимфогранулематоз) — 70%. Реже всего встречаются «взрослые» формы рака  — 3%.</a:t>
            </a:r>
          </a:p>
          <a:p>
            <a:pPr indent="360000" algn="just">
              <a:spcBef>
                <a:spcPts val="0"/>
              </a:spcBef>
              <a:spcAft>
                <a:spcPts val="0"/>
              </a:spcAft>
            </a:pPr>
            <a:r>
              <a:rPr lang="ru-RU" sz="1400" dirty="0"/>
              <a:t>По оценкам ВОЗ , в мире ежегодно около 215 тысяч детей, моложе 15 лет, заболевают раком, и еще 85 тысяч детей — в возрасте от 15 до 19 лет. При этом каждый год около 100 тысяч детей умирают от рака. В странах с высокими расходами на здравоохранение выживают восемь детей из десяти заболевших.</a:t>
            </a:r>
          </a:p>
          <a:p>
            <a:pPr indent="360000" algn="just">
              <a:spcBef>
                <a:spcPts val="0"/>
              </a:spcBef>
              <a:spcAft>
                <a:spcPts val="0"/>
              </a:spcAft>
            </a:pPr>
            <a:r>
              <a:rPr lang="ru-RU" sz="1400" dirty="0"/>
              <a:t>В России ежегодно заболевают онкологией около 3,5 тысячи детей, что составляет порядка 15 человек на сто тысяч детского населения . Детская онкология сталкивается с теми же проблемами, что и взрослая — поздняя диагностика и поступление: 75% больных поступает с третьей-четвертой стадией заболевания, когда лечение очень сложное и дорогое.</a:t>
            </a:r>
          </a:p>
          <a:p>
            <a:pPr indent="360000" algn="just">
              <a:spcBef>
                <a:spcPts val="0"/>
              </a:spcBef>
              <a:spcAft>
                <a:spcPts val="0"/>
              </a:spcAft>
            </a:pPr>
            <a:r>
              <a:rPr lang="ru-RU" sz="1400" dirty="0"/>
              <a:t>В настоящее время медицинские эксперты признают, что рак является излечимым заболеванием. При использовании современных возможностей терапии, которые разработаны онкологами различных стран и приняты как международные стандарты, на сегодняшний момент шансы на выздоровление у больных раком детей в России составляют 80%.</a:t>
            </a:r>
            <a:endParaRPr lang="ru-RU" sz="1000" dirty="0"/>
          </a:p>
        </p:txBody>
      </p:sp>
      <p:pic>
        <p:nvPicPr>
          <p:cNvPr id="3" name="Рисунок 2">
            <a:extLst>
              <a:ext uri="{FF2B5EF4-FFF2-40B4-BE49-F238E27FC236}">
                <a16:creationId xmlns:a16="http://schemas.microsoft.com/office/drawing/2014/main" id="{775FCECF-0308-4AE1-B266-918B9B72FF22}"/>
              </a:ext>
            </a:extLst>
          </p:cNvPr>
          <p:cNvPicPr>
            <a:picLocks noChangeAspect="1"/>
          </p:cNvPicPr>
          <p:nvPr/>
        </p:nvPicPr>
        <p:blipFill>
          <a:blip r:embed="rId2"/>
          <a:stretch>
            <a:fillRect/>
          </a:stretch>
        </p:blipFill>
        <p:spPr>
          <a:xfrm>
            <a:off x="-1" y="0"/>
            <a:ext cx="6101895" cy="3943350"/>
          </a:xfrm>
          <a:prstGeom prst="rect">
            <a:avLst/>
          </a:prstGeom>
        </p:spPr>
      </p:pic>
      <p:pic>
        <p:nvPicPr>
          <p:cNvPr id="5" name="Рисунок 4">
            <a:extLst>
              <a:ext uri="{FF2B5EF4-FFF2-40B4-BE49-F238E27FC236}">
                <a16:creationId xmlns:a16="http://schemas.microsoft.com/office/drawing/2014/main" id="{17E9A2FF-A89B-4378-8DF6-2C9550E1F1DE}"/>
              </a:ext>
            </a:extLst>
          </p:cNvPr>
          <p:cNvPicPr>
            <a:picLocks noChangeAspect="1"/>
          </p:cNvPicPr>
          <p:nvPr/>
        </p:nvPicPr>
        <p:blipFill>
          <a:blip r:embed="rId3"/>
          <a:stretch>
            <a:fillRect/>
          </a:stretch>
        </p:blipFill>
        <p:spPr>
          <a:xfrm>
            <a:off x="739137" y="4040715"/>
            <a:ext cx="4448178" cy="1841230"/>
          </a:xfrm>
          <a:prstGeom prst="rect">
            <a:avLst/>
          </a:prstGeom>
        </p:spPr>
      </p:pic>
      <p:sp>
        <p:nvSpPr>
          <p:cNvPr id="8" name="Прямоугольник 7">
            <a:extLst>
              <a:ext uri="{FF2B5EF4-FFF2-40B4-BE49-F238E27FC236}">
                <a16:creationId xmlns:a16="http://schemas.microsoft.com/office/drawing/2014/main" id="{9357DA24-92FC-4DEB-B57C-4CA878DB6FFB}"/>
              </a:ext>
            </a:extLst>
          </p:cNvPr>
          <p:cNvSpPr/>
          <p:nvPr/>
        </p:nvSpPr>
        <p:spPr>
          <a:xfrm>
            <a:off x="537209" y="5917168"/>
            <a:ext cx="4852033" cy="369332"/>
          </a:xfrm>
          <a:prstGeom prst="rect">
            <a:avLst/>
          </a:prstGeom>
        </p:spPr>
        <p:txBody>
          <a:bodyPr wrap="square">
            <a:spAutoFit/>
          </a:bodyPr>
          <a:lstStyle/>
          <a:p>
            <a:r>
              <a:rPr lang="en-US" dirty="0"/>
              <a:t>https://internationalchildhoodcancerday.org/</a:t>
            </a:r>
            <a:endParaRPr lang="ru-RU" dirty="0"/>
          </a:p>
        </p:txBody>
      </p:sp>
    </p:spTree>
    <p:extLst>
      <p:ext uri="{BB962C8B-B14F-4D97-AF65-F5344CB8AC3E}">
        <p14:creationId xmlns:p14="http://schemas.microsoft.com/office/powerpoint/2010/main" val="30665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381AD-73C5-44A3-8892-EDC93459AE05}"/>
              </a:ext>
            </a:extLst>
          </p:cNvPr>
          <p:cNvSpPr>
            <a:spLocks noGrp="1"/>
          </p:cNvSpPr>
          <p:nvPr>
            <p:ph type="title"/>
          </p:nvPr>
        </p:nvSpPr>
        <p:spPr>
          <a:xfrm>
            <a:off x="4648201" y="265005"/>
            <a:ext cx="7191374" cy="1459021"/>
          </a:xfrm>
        </p:spPr>
        <p:txBody>
          <a:bodyPr>
            <a:noAutofit/>
          </a:bodyPr>
          <a:lstStyle/>
          <a:p>
            <a:r>
              <a:rPr lang="ru-RU" sz="1800" dirty="0">
                <a:solidFill>
                  <a:schemeClr val="tx1"/>
                </a:solidFill>
                <a:latin typeface="Candara" panose="020E0502030303020204" pitchFamily="34" charset="0"/>
              </a:rPr>
              <a:t>Детская онкология : учебник / под ред. М. Ю. Рыкова. - 2-е изд. , </a:t>
            </a:r>
            <a:r>
              <a:rPr lang="ru-RU" sz="1800" dirty="0" err="1">
                <a:solidFill>
                  <a:schemeClr val="tx1"/>
                </a:solidFill>
                <a:latin typeface="Candara" panose="020E0502030303020204" pitchFamily="34" charset="0"/>
              </a:rPr>
              <a:t>перераб</a:t>
            </a:r>
            <a:r>
              <a:rPr lang="ru-RU" sz="1800" dirty="0">
                <a:solidFill>
                  <a:schemeClr val="tx1"/>
                </a:solidFill>
                <a:latin typeface="Candara" panose="020E0502030303020204" pitchFamily="34" charset="0"/>
              </a:rPr>
              <a:t>. и доп. - Москва : ГЭОТАР-Медиа, 2022. - 432 с. - ISBN 978-5-9704-6843-2. - Текст : электронный // ЭБС "Консультант студента" : [сайт]. - URL : https://www.studentlibrary.ru/book/ISBN9785970468432.html (дата обращения: 13.02.2024). - Режим доступа : по подписке.  </a:t>
            </a:r>
          </a:p>
        </p:txBody>
      </p:sp>
      <p:sp>
        <p:nvSpPr>
          <p:cNvPr id="3" name="Объект 2">
            <a:extLst>
              <a:ext uri="{FF2B5EF4-FFF2-40B4-BE49-F238E27FC236}">
                <a16:creationId xmlns:a16="http://schemas.microsoft.com/office/drawing/2014/main" id="{E5EE63D1-8B07-4E2B-8770-2AD4197E4056}"/>
              </a:ext>
            </a:extLst>
          </p:cNvPr>
          <p:cNvSpPr>
            <a:spLocks noGrp="1"/>
          </p:cNvSpPr>
          <p:nvPr>
            <p:ph idx="1"/>
          </p:nvPr>
        </p:nvSpPr>
        <p:spPr>
          <a:xfrm>
            <a:off x="4724400" y="1838325"/>
            <a:ext cx="7115173" cy="4229100"/>
          </a:xfrm>
        </p:spPr>
        <p:txBody>
          <a:bodyPr>
            <a:normAutofit lnSpcReduction="10000"/>
          </a:bodyPr>
          <a:lstStyle/>
          <a:p>
            <a:pPr fontAlgn="base"/>
            <a:r>
              <a:rPr lang="ru-RU" dirty="0"/>
              <a:t>В учебнике рассмотрены особенности детской онкологии, различные аспекты диагностики и лечения </a:t>
            </a:r>
            <a:r>
              <a:rPr lang="ru-RU" dirty="0" err="1"/>
              <a:t>гемобластозов</a:t>
            </a:r>
            <a:r>
              <a:rPr lang="ru-RU" dirty="0"/>
              <a:t> (лейкозов и лимфом), опухолей головного и спинного мозга, эмбриональных опухолей и опухолей костной ткани, кист средостения и брюшной полости, </a:t>
            </a:r>
            <a:r>
              <a:rPr lang="ru-RU" dirty="0" err="1"/>
              <a:t>ангиодисплазий</a:t>
            </a:r>
            <a:r>
              <a:rPr lang="ru-RU" dirty="0"/>
              <a:t>, пигментных новообразований, злокачественных и доброкачественных опухолей мягких тканей у детей. Отдельная глава посвящена редким для детского возраста опухолям - раку щитовидной железы и носоглотки, опухолям слюнных желез. Теоретический материал сопровождается иллюстрациями, тестовыми заданиями.</a:t>
            </a:r>
          </a:p>
          <a:p>
            <a:pPr fontAlgn="base"/>
            <a:r>
              <a:rPr lang="ru-RU" dirty="0"/>
              <a:t>Учебник предназначен студентам, обучающимся по программам высшего образования - программам специалитета "Педиатрия" по дисциплине "Детская онкология".</a:t>
            </a:r>
          </a:p>
          <a:p>
            <a:pPr algn="just"/>
            <a:r>
              <a:rPr lang="ru-RU" dirty="0">
                <a:solidFill>
                  <a:schemeClr val="tx1"/>
                </a:solidFill>
                <a:latin typeface="Candara" panose="020E0502030303020204" pitchFamily="34" charset="0"/>
              </a:rPr>
              <a:t>.</a:t>
            </a:r>
          </a:p>
        </p:txBody>
      </p:sp>
      <p:pic>
        <p:nvPicPr>
          <p:cNvPr id="4" name="Рисунок 3">
            <a:extLst>
              <a:ext uri="{FF2B5EF4-FFF2-40B4-BE49-F238E27FC236}">
                <a16:creationId xmlns:a16="http://schemas.microsoft.com/office/drawing/2014/main" id="{17796D71-2B95-4E76-85A5-9F61D3915CCB}"/>
              </a:ext>
            </a:extLst>
          </p:cNvPr>
          <p:cNvPicPr>
            <a:picLocks noChangeAspect="1"/>
          </p:cNvPicPr>
          <p:nvPr/>
        </p:nvPicPr>
        <p:blipFill>
          <a:blip r:embed="rId2"/>
          <a:stretch>
            <a:fillRect/>
          </a:stretch>
        </p:blipFill>
        <p:spPr>
          <a:xfrm>
            <a:off x="352425" y="387077"/>
            <a:ext cx="3675000" cy="5299348"/>
          </a:xfrm>
          <a:prstGeom prst="rect">
            <a:avLst/>
          </a:prstGeom>
        </p:spPr>
      </p:pic>
    </p:spTree>
    <p:extLst>
      <p:ext uri="{BB962C8B-B14F-4D97-AF65-F5344CB8AC3E}">
        <p14:creationId xmlns:p14="http://schemas.microsoft.com/office/powerpoint/2010/main" val="131374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381AD-73C5-44A3-8892-EDC93459AE05}"/>
              </a:ext>
            </a:extLst>
          </p:cNvPr>
          <p:cNvSpPr>
            <a:spLocks noGrp="1"/>
          </p:cNvSpPr>
          <p:nvPr>
            <p:ph type="title"/>
          </p:nvPr>
        </p:nvSpPr>
        <p:spPr>
          <a:xfrm>
            <a:off x="4524375" y="219075"/>
            <a:ext cx="7391400" cy="1543049"/>
          </a:xfrm>
        </p:spPr>
        <p:txBody>
          <a:bodyPr>
            <a:normAutofit/>
          </a:bodyPr>
          <a:lstStyle/>
          <a:p>
            <a:r>
              <a:rPr lang="ru-RU" sz="1800" dirty="0">
                <a:solidFill>
                  <a:schemeClr val="tx1"/>
                </a:solidFill>
                <a:latin typeface="Candara" panose="020E0502030303020204" pitchFamily="34" charset="0"/>
              </a:rPr>
              <a:t>Онкология : учебник / под ред. Ш. Х. </a:t>
            </a:r>
            <a:r>
              <a:rPr lang="ru-RU" sz="1800" dirty="0" err="1">
                <a:solidFill>
                  <a:schemeClr val="tx1"/>
                </a:solidFill>
                <a:latin typeface="Candara" panose="020E0502030303020204" pitchFamily="34" charset="0"/>
              </a:rPr>
              <a:t>Ганцева</a:t>
            </a:r>
            <a:r>
              <a:rPr lang="ru-RU" sz="1800" dirty="0">
                <a:solidFill>
                  <a:schemeClr val="tx1"/>
                </a:solidFill>
                <a:latin typeface="Candara" panose="020E0502030303020204" pitchFamily="34" charset="0"/>
              </a:rPr>
              <a:t>. - Москва : ГЭОТАР-Медиа, 2023. - 704 с. - ISBN 978-5-9704-7469-3, DOI: 10.33029/9704-7469-3-ONC-2023-1-704. - Электронная версия доступна на сайте ЭБС "Консультант студента" : [сайт]. URL: https://www.studentlibrary.ru/book/ISBN9785970474693.html (дата обращения: 13.02.2024). - Режим доступа: по подписке. - Текст: электронный</a:t>
            </a:r>
          </a:p>
        </p:txBody>
      </p:sp>
      <p:sp>
        <p:nvSpPr>
          <p:cNvPr id="3" name="Объект 2">
            <a:extLst>
              <a:ext uri="{FF2B5EF4-FFF2-40B4-BE49-F238E27FC236}">
                <a16:creationId xmlns:a16="http://schemas.microsoft.com/office/drawing/2014/main" id="{E5EE63D1-8B07-4E2B-8770-2AD4197E4056}"/>
              </a:ext>
            </a:extLst>
          </p:cNvPr>
          <p:cNvSpPr>
            <a:spLocks noGrp="1"/>
          </p:cNvSpPr>
          <p:nvPr>
            <p:ph idx="1"/>
          </p:nvPr>
        </p:nvSpPr>
        <p:spPr>
          <a:xfrm>
            <a:off x="4524375" y="1933575"/>
            <a:ext cx="7391400" cy="4019550"/>
          </a:xfrm>
        </p:spPr>
        <p:txBody>
          <a:bodyPr>
            <a:normAutofit fontScale="92500" lnSpcReduction="10000"/>
          </a:bodyPr>
          <a:lstStyle/>
          <a:p>
            <a:pPr fontAlgn="base"/>
            <a:r>
              <a:rPr lang="ru-RU" dirty="0"/>
              <a:t>Учебник подготовлен в соответствии с федеральным государственным образовательным стандартом высшего образования.</a:t>
            </a:r>
          </a:p>
          <a:p>
            <a:pPr fontAlgn="base"/>
            <a:r>
              <a:rPr lang="ru-RU" dirty="0"/>
              <a:t>Книга состоит из двух разделов. Раздел «Общая онкология» содержит сведения об истории, современных проблемах онкологии, организации онкологической помощи, основах канцерогенеза, методах диагностики злокачественных опухолей, принципах лечения злокачественных новообразований. Раздел «Частная онкология» содержит данные об основных нозологических формах злокачественных новообразований, отраженных в соответствующих главах.</a:t>
            </a:r>
          </a:p>
          <a:p>
            <a:pPr fontAlgn="base"/>
            <a:r>
              <a:rPr lang="ru-RU" dirty="0"/>
              <a:t>Издание предназначено студентам медицинских вузов, обучающимся по направлению подготовки 31.05.01 «Лечебное дело», по специальностям 31.05.02 «Педиатрия», 32.05.01 «Медико-профилактическое дело».</a:t>
            </a:r>
            <a:endParaRPr lang="ru-RU" dirty="0">
              <a:solidFill>
                <a:schemeClr val="tx1"/>
              </a:solidFill>
              <a:latin typeface="Candara" panose="020E0502030303020204" pitchFamily="34" charset="0"/>
            </a:endParaRPr>
          </a:p>
        </p:txBody>
      </p:sp>
      <p:pic>
        <p:nvPicPr>
          <p:cNvPr id="4" name="Рисунок 3">
            <a:extLst>
              <a:ext uri="{FF2B5EF4-FFF2-40B4-BE49-F238E27FC236}">
                <a16:creationId xmlns:a16="http://schemas.microsoft.com/office/drawing/2014/main" id="{14DD33C9-1C5A-4B77-904E-CB308A83BFA1}"/>
              </a:ext>
            </a:extLst>
          </p:cNvPr>
          <p:cNvPicPr>
            <a:picLocks noChangeAspect="1"/>
          </p:cNvPicPr>
          <p:nvPr/>
        </p:nvPicPr>
        <p:blipFill>
          <a:blip r:embed="rId2"/>
          <a:stretch>
            <a:fillRect/>
          </a:stretch>
        </p:blipFill>
        <p:spPr>
          <a:xfrm>
            <a:off x="378854" y="381000"/>
            <a:ext cx="3850246" cy="5467350"/>
          </a:xfrm>
          <a:prstGeom prst="rect">
            <a:avLst/>
          </a:prstGeom>
        </p:spPr>
      </p:pic>
    </p:spTree>
    <p:extLst>
      <p:ext uri="{BB962C8B-B14F-4D97-AF65-F5344CB8AC3E}">
        <p14:creationId xmlns:p14="http://schemas.microsoft.com/office/powerpoint/2010/main" val="120534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381AD-73C5-44A3-8892-EDC93459AE05}"/>
              </a:ext>
            </a:extLst>
          </p:cNvPr>
          <p:cNvSpPr>
            <a:spLocks noGrp="1"/>
          </p:cNvSpPr>
          <p:nvPr>
            <p:ph type="title"/>
          </p:nvPr>
        </p:nvSpPr>
        <p:spPr>
          <a:xfrm>
            <a:off x="4438650" y="276226"/>
            <a:ext cx="7372485" cy="1419224"/>
          </a:xfrm>
        </p:spPr>
        <p:txBody>
          <a:bodyPr>
            <a:noAutofit/>
          </a:bodyPr>
          <a:lstStyle/>
          <a:p>
            <a:r>
              <a:rPr lang="ru-RU" sz="1800" dirty="0">
                <a:solidFill>
                  <a:schemeClr val="tx1"/>
                </a:solidFill>
                <a:latin typeface="Candara" panose="020E0502030303020204" pitchFamily="34" charset="0"/>
              </a:rPr>
              <a:t>Парамонова Н. С. Детская онкология (в т.ч. онкогематология) : пособие для студентов / Н. С. Парамонова, А. Н. </a:t>
            </a:r>
            <a:r>
              <a:rPr lang="ru-RU" sz="1800" dirty="0" err="1">
                <a:solidFill>
                  <a:schemeClr val="tx1"/>
                </a:solidFill>
                <a:latin typeface="Candara" panose="020E0502030303020204" pitchFamily="34" charset="0"/>
              </a:rPr>
              <a:t>Бердовская</a:t>
            </a:r>
            <a:r>
              <a:rPr lang="ru-RU" sz="1800" dirty="0">
                <a:solidFill>
                  <a:schemeClr val="tx1"/>
                </a:solidFill>
                <a:latin typeface="Candara" panose="020E0502030303020204" pitchFamily="34" charset="0"/>
              </a:rPr>
              <a:t>. - Гродно : </a:t>
            </a:r>
            <a:r>
              <a:rPr lang="ru-RU" sz="1800" dirty="0" err="1">
                <a:solidFill>
                  <a:schemeClr val="tx1"/>
                </a:solidFill>
                <a:latin typeface="Candara" panose="020E0502030303020204" pitchFamily="34" charset="0"/>
              </a:rPr>
              <a:t>ГрГМУ</a:t>
            </a:r>
            <a:r>
              <a:rPr lang="ru-RU" sz="1800" dirty="0">
                <a:solidFill>
                  <a:schemeClr val="tx1"/>
                </a:solidFill>
                <a:latin typeface="Candara" panose="020E0502030303020204" pitchFamily="34" charset="0"/>
              </a:rPr>
              <a:t>, 2021. - 200 c. - ISBN 9789855956793. - Текст : электронный // ЭБС "</a:t>
            </a:r>
            <a:r>
              <a:rPr lang="ru-RU" sz="1800" dirty="0" err="1">
                <a:solidFill>
                  <a:schemeClr val="tx1"/>
                </a:solidFill>
                <a:latin typeface="Candara" panose="020E0502030303020204" pitchFamily="34" charset="0"/>
              </a:rPr>
              <a:t>Букап</a:t>
            </a:r>
            <a:r>
              <a:rPr lang="ru-RU" sz="1800" dirty="0">
                <a:solidFill>
                  <a:schemeClr val="tx1"/>
                </a:solidFill>
                <a:latin typeface="Candara" panose="020E0502030303020204" pitchFamily="34" charset="0"/>
              </a:rPr>
              <a:t>" : [сайт]. - URL : https://www.books-up.ru/ru/book/detskaya-onkologiya-v-t-ch-onkogematologiya-14867652/ (дата обращения: 13.02.2024). - Режим доступа : по подписке.</a:t>
            </a:r>
          </a:p>
        </p:txBody>
      </p:sp>
      <p:sp>
        <p:nvSpPr>
          <p:cNvPr id="3" name="Объект 2">
            <a:extLst>
              <a:ext uri="{FF2B5EF4-FFF2-40B4-BE49-F238E27FC236}">
                <a16:creationId xmlns:a16="http://schemas.microsoft.com/office/drawing/2014/main" id="{E5EE63D1-8B07-4E2B-8770-2AD4197E4056}"/>
              </a:ext>
            </a:extLst>
          </p:cNvPr>
          <p:cNvSpPr>
            <a:spLocks noGrp="1"/>
          </p:cNvSpPr>
          <p:nvPr>
            <p:ph idx="1"/>
          </p:nvPr>
        </p:nvSpPr>
        <p:spPr>
          <a:xfrm>
            <a:off x="4517940" y="1809749"/>
            <a:ext cx="7293195" cy="4467225"/>
          </a:xfrm>
        </p:spPr>
        <p:txBody>
          <a:bodyPr>
            <a:noAutofit/>
          </a:bodyPr>
          <a:lstStyle/>
          <a:p>
            <a:pPr fontAlgn="base">
              <a:spcBef>
                <a:spcPts val="0"/>
              </a:spcBef>
              <a:spcAft>
                <a:spcPts val="0"/>
              </a:spcAft>
            </a:pPr>
            <a:r>
              <a:rPr lang="ru-RU" dirty="0"/>
              <a:t>В пособии подробно изложены причины, механизмы развития, клинические варианты течения, методы диагностики и современные подходы к лечению и профилактике </a:t>
            </a:r>
            <a:r>
              <a:rPr lang="ru-RU" dirty="0" err="1"/>
              <a:t>онкогематологических</a:t>
            </a:r>
            <a:r>
              <a:rPr lang="ru-RU" dirty="0"/>
              <a:t> заболеваний у детей. Материал изложен на основе последних документов ВОЗ, научно-практических программ, протоколов лечения.</a:t>
            </a:r>
            <a:r>
              <a:rPr lang="ru-RU" sz="1600" dirty="0"/>
              <a:t/>
            </a:r>
            <a:br>
              <a:rPr lang="ru-RU" sz="1600" dirty="0"/>
            </a:br>
            <a:r>
              <a:rPr lang="ru-RU" dirty="0"/>
              <a:t>Предназначено для студентов педиатрического факультета.</a:t>
            </a:r>
            <a:endParaRPr lang="ru-RU" sz="1500" dirty="0">
              <a:solidFill>
                <a:schemeClr val="tx1"/>
              </a:solidFill>
              <a:latin typeface="Candara" panose="020E0502030303020204" pitchFamily="34" charset="0"/>
            </a:endParaRPr>
          </a:p>
        </p:txBody>
      </p:sp>
      <p:pic>
        <p:nvPicPr>
          <p:cNvPr id="5" name="Рисунок 4">
            <a:extLst>
              <a:ext uri="{FF2B5EF4-FFF2-40B4-BE49-F238E27FC236}">
                <a16:creationId xmlns:a16="http://schemas.microsoft.com/office/drawing/2014/main" id="{38F6A8ED-5E6C-4CF9-B361-909F3B763E51}"/>
              </a:ext>
            </a:extLst>
          </p:cNvPr>
          <p:cNvPicPr>
            <a:picLocks noChangeAspect="1"/>
          </p:cNvPicPr>
          <p:nvPr/>
        </p:nvPicPr>
        <p:blipFill rotWithShape="1">
          <a:blip r:embed="rId2"/>
          <a:srcRect l="9040" t="8663" r="9950" b="7869"/>
          <a:stretch/>
        </p:blipFill>
        <p:spPr>
          <a:xfrm>
            <a:off x="266700" y="276226"/>
            <a:ext cx="3971925" cy="5823338"/>
          </a:xfrm>
          <a:prstGeom prst="rect">
            <a:avLst/>
          </a:prstGeom>
        </p:spPr>
      </p:pic>
    </p:spTree>
    <p:extLst>
      <p:ext uri="{BB962C8B-B14F-4D97-AF65-F5344CB8AC3E}">
        <p14:creationId xmlns:p14="http://schemas.microsoft.com/office/powerpoint/2010/main" val="393259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381AD-73C5-44A3-8892-EDC93459AE05}"/>
              </a:ext>
            </a:extLst>
          </p:cNvPr>
          <p:cNvSpPr>
            <a:spLocks noGrp="1"/>
          </p:cNvSpPr>
          <p:nvPr>
            <p:ph type="title"/>
          </p:nvPr>
        </p:nvSpPr>
        <p:spPr>
          <a:xfrm>
            <a:off x="4667251" y="276226"/>
            <a:ext cx="7248524" cy="1419224"/>
          </a:xfrm>
        </p:spPr>
        <p:txBody>
          <a:bodyPr>
            <a:normAutofit/>
          </a:bodyPr>
          <a:lstStyle/>
          <a:p>
            <a:r>
              <a:rPr lang="ru-RU" sz="1600" dirty="0">
                <a:solidFill>
                  <a:schemeClr val="tx1"/>
                </a:solidFill>
                <a:latin typeface="Candara" panose="020E0502030303020204" pitchFamily="34" charset="0"/>
              </a:rPr>
              <a:t>Онкология : учебник / под ред. О. О. </a:t>
            </a:r>
            <a:r>
              <a:rPr lang="ru-RU" sz="1600" dirty="0" err="1">
                <a:solidFill>
                  <a:schemeClr val="tx1"/>
                </a:solidFill>
                <a:latin typeface="Candara" panose="020E0502030303020204" pitchFamily="34" charset="0"/>
              </a:rPr>
              <a:t>Янушевича</a:t>
            </a:r>
            <a:r>
              <a:rPr lang="ru-RU" sz="1600" dirty="0">
                <a:solidFill>
                  <a:schemeClr val="tx1"/>
                </a:solidFill>
                <a:latin typeface="Candara" panose="020E0502030303020204" pitchFamily="34" charset="0"/>
              </a:rPr>
              <a:t>, Л. З. </a:t>
            </a:r>
            <a:r>
              <a:rPr lang="ru-RU" sz="1600" dirty="0" err="1">
                <a:solidFill>
                  <a:schemeClr val="tx1"/>
                </a:solidFill>
                <a:latin typeface="Candara" panose="020E0502030303020204" pitchFamily="34" charset="0"/>
              </a:rPr>
              <a:t>Вельшера</a:t>
            </a:r>
            <a:r>
              <a:rPr lang="ru-RU" sz="1600" dirty="0">
                <a:solidFill>
                  <a:schemeClr val="tx1"/>
                </a:solidFill>
                <a:latin typeface="Candara" panose="020E0502030303020204" pitchFamily="34" charset="0"/>
              </a:rPr>
              <a:t> , Г. П. </a:t>
            </a:r>
            <a:r>
              <a:rPr lang="ru-RU" sz="1600" dirty="0" err="1">
                <a:solidFill>
                  <a:schemeClr val="tx1"/>
                </a:solidFill>
                <a:latin typeface="Candara" panose="020E0502030303020204" pitchFamily="34" charset="0"/>
              </a:rPr>
              <a:t>Генс</a:t>
            </a:r>
            <a:r>
              <a:rPr lang="ru-RU" sz="1600" dirty="0">
                <a:solidFill>
                  <a:schemeClr val="tx1"/>
                </a:solidFill>
                <a:latin typeface="Candara" panose="020E0502030303020204" pitchFamily="34" charset="0"/>
              </a:rPr>
              <a:t>, А. Ю. Дробышева. - 2-е изд. , </a:t>
            </a:r>
            <a:r>
              <a:rPr lang="ru-RU" sz="1600" dirty="0" err="1">
                <a:solidFill>
                  <a:schemeClr val="tx1"/>
                </a:solidFill>
                <a:latin typeface="Candara" panose="020E0502030303020204" pitchFamily="34" charset="0"/>
              </a:rPr>
              <a:t>испр</a:t>
            </a:r>
            <a:r>
              <a:rPr lang="ru-RU" sz="1600" dirty="0">
                <a:solidFill>
                  <a:schemeClr val="tx1"/>
                </a:solidFill>
                <a:latin typeface="Candara" panose="020E0502030303020204" pitchFamily="34" charset="0"/>
              </a:rPr>
              <a:t>. и доп. - Москва : ГЭОТАР-Медиа, 2023. - 592 с. - ISBN 978-5-9704-7436-5. - Текст : электронный // ЭБС "Консультант студента" : [сайт]. - URL : https://www.studentlibrary.ru/book/ISBN9785970474365.html (дата обращения: 13.02.2024). - Режим доступа : по подписке.</a:t>
            </a:r>
          </a:p>
        </p:txBody>
      </p:sp>
      <p:sp>
        <p:nvSpPr>
          <p:cNvPr id="3" name="Объект 2">
            <a:extLst>
              <a:ext uri="{FF2B5EF4-FFF2-40B4-BE49-F238E27FC236}">
                <a16:creationId xmlns:a16="http://schemas.microsoft.com/office/drawing/2014/main" id="{E5EE63D1-8B07-4E2B-8770-2AD4197E4056}"/>
              </a:ext>
            </a:extLst>
          </p:cNvPr>
          <p:cNvSpPr>
            <a:spLocks noGrp="1"/>
          </p:cNvSpPr>
          <p:nvPr>
            <p:ph idx="1"/>
          </p:nvPr>
        </p:nvSpPr>
        <p:spPr>
          <a:xfrm>
            <a:off x="4667250" y="1962150"/>
            <a:ext cx="7162800" cy="4177030"/>
          </a:xfrm>
        </p:spPr>
        <p:txBody>
          <a:bodyPr>
            <a:noAutofit/>
          </a:bodyPr>
          <a:lstStyle/>
          <a:p>
            <a:r>
              <a:rPr lang="ru-RU" sz="1800" dirty="0"/>
              <a:t>Учебник подготовлен на основе научно-педагогического опыта коллектива нескольких кафедр МГМСУ им. А.И. Евдокимова. Во втором издании представлены дополнительные сведения, касающиеся многочисленных вариантов доброкачественной и онкологической патологии челюстно-лицевой области и соседних областей (головы и шеи). Книга снабжена большим количеством иллюстраций, позволяющих лучше усвоить изложенный материал (медицинские фотографии, рентгенограммы, компьютерные и магнитно-резонансные томограммы и др.). Предложены контрольные вопросы, составленные в соответствии с программой по онкологии для студентов-стоматологов.</a:t>
            </a:r>
            <a:r>
              <a:rPr lang="ru-RU" sz="1400" dirty="0"/>
              <a:t/>
            </a:r>
            <a:br>
              <a:rPr lang="ru-RU" sz="1400" dirty="0"/>
            </a:br>
            <a:r>
              <a:rPr lang="ru-RU" sz="1400" dirty="0"/>
              <a:t/>
            </a:r>
            <a:br>
              <a:rPr lang="ru-RU" sz="1400" dirty="0"/>
            </a:br>
            <a:r>
              <a:rPr lang="ru-RU" sz="1800" dirty="0"/>
              <a:t>Учебник предназначен студентам-стоматологам старших курсов медицинских вузов, а также может быть полезен студентам лечебных факультетов.</a:t>
            </a:r>
            <a:endParaRPr lang="ru-RU" sz="1400" dirty="0">
              <a:solidFill>
                <a:schemeClr val="tx1"/>
              </a:solidFill>
              <a:latin typeface="Candara" panose="020E0502030303020204" pitchFamily="34" charset="0"/>
            </a:endParaRPr>
          </a:p>
        </p:txBody>
      </p:sp>
      <p:pic>
        <p:nvPicPr>
          <p:cNvPr id="4" name="Рисунок 3">
            <a:extLst>
              <a:ext uri="{FF2B5EF4-FFF2-40B4-BE49-F238E27FC236}">
                <a16:creationId xmlns:a16="http://schemas.microsoft.com/office/drawing/2014/main" id="{0FD63E92-A27B-4360-B643-69C7FBAE17D5}"/>
              </a:ext>
            </a:extLst>
          </p:cNvPr>
          <p:cNvPicPr>
            <a:picLocks noChangeAspect="1"/>
          </p:cNvPicPr>
          <p:nvPr/>
        </p:nvPicPr>
        <p:blipFill>
          <a:blip r:embed="rId2"/>
          <a:stretch>
            <a:fillRect/>
          </a:stretch>
        </p:blipFill>
        <p:spPr>
          <a:xfrm>
            <a:off x="601320" y="619124"/>
            <a:ext cx="3827805" cy="5483357"/>
          </a:xfrm>
          <a:prstGeom prst="rect">
            <a:avLst/>
          </a:prstGeom>
        </p:spPr>
      </p:pic>
    </p:spTree>
    <p:extLst>
      <p:ext uri="{BB962C8B-B14F-4D97-AF65-F5344CB8AC3E}">
        <p14:creationId xmlns:p14="http://schemas.microsoft.com/office/powerpoint/2010/main" val="19864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381AD-73C5-44A3-8892-EDC93459AE05}"/>
              </a:ext>
            </a:extLst>
          </p:cNvPr>
          <p:cNvSpPr>
            <a:spLocks noGrp="1"/>
          </p:cNvSpPr>
          <p:nvPr>
            <p:ph type="title"/>
          </p:nvPr>
        </p:nvSpPr>
        <p:spPr>
          <a:xfrm>
            <a:off x="4579341" y="386080"/>
            <a:ext cx="7250709" cy="1309369"/>
          </a:xfrm>
        </p:spPr>
        <p:txBody>
          <a:bodyPr>
            <a:noAutofit/>
          </a:bodyPr>
          <a:lstStyle/>
          <a:p>
            <a:r>
              <a:rPr lang="ru-RU" sz="1600" dirty="0">
                <a:solidFill>
                  <a:schemeClr val="tx1"/>
                </a:solidFill>
                <a:latin typeface="Candara" panose="020E0502030303020204" pitchFamily="34" charset="0"/>
              </a:rPr>
              <a:t>Соловьев, А. Е. Клиническая онкология детского возраста : учебник / А. Е. Соловьев. - Москва : ГЭОТАР-Медиа, 2023. - 264 с. - ISBN 978-5-9704-7425-9. - Текст : электронный // ЭБС "Консультант студента" : [сайт]. - URL : https://www.studentlibrary.ru/book/ISBN9785970474259.html (дата обращения: 13.02.2024). - Режим доступа : по подписке.</a:t>
            </a:r>
          </a:p>
        </p:txBody>
      </p:sp>
      <p:sp>
        <p:nvSpPr>
          <p:cNvPr id="3" name="Объект 2">
            <a:extLst>
              <a:ext uri="{FF2B5EF4-FFF2-40B4-BE49-F238E27FC236}">
                <a16:creationId xmlns:a16="http://schemas.microsoft.com/office/drawing/2014/main" id="{E5EE63D1-8B07-4E2B-8770-2AD4197E4056}"/>
              </a:ext>
            </a:extLst>
          </p:cNvPr>
          <p:cNvSpPr>
            <a:spLocks noGrp="1"/>
          </p:cNvSpPr>
          <p:nvPr>
            <p:ph idx="1"/>
          </p:nvPr>
        </p:nvSpPr>
        <p:spPr>
          <a:xfrm>
            <a:off x="4667250" y="1962150"/>
            <a:ext cx="7162800" cy="4177030"/>
          </a:xfrm>
        </p:spPr>
        <p:txBody>
          <a:bodyPr>
            <a:noAutofit/>
          </a:bodyPr>
          <a:lstStyle/>
          <a:p>
            <a:pPr>
              <a:spcBef>
                <a:spcPts val="0"/>
              </a:spcBef>
              <a:spcAft>
                <a:spcPts val="0"/>
              </a:spcAft>
            </a:pPr>
            <a:r>
              <a:rPr lang="ru-RU" dirty="0"/>
              <a:t>В учебнике изложены современные представления о патогенезе, эпидемиологии, диагностике и лечении детей с наиболее часто встречающимися онкологическими заболеваниями. Рассмотрены вопросы структуры заболеваемости и организации онкологической службы в России.</a:t>
            </a:r>
            <a:r>
              <a:rPr lang="ru-RU" sz="1600" dirty="0"/>
              <a:t/>
            </a:r>
            <a:br>
              <a:rPr lang="ru-RU" sz="1600" dirty="0"/>
            </a:br>
            <a:r>
              <a:rPr lang="ru-RU" sz="1600" dirty="0"/>
              <a:t/>
            </a:r>
            <a:br>
              <a:rPr lang="ru-RU" sz="1600" dirty="0"/>
            </a:br>
            <a:r>
              <a:rPr lang="ru-RU" dirty="0"/>
              <a:t>Издание предназначено студентам педиатрических факультетов, клиническим ординаторам, педиатрам, детским хирургам и онкологам.</a:t>
            </a:r>
            <a:endParaRPr lang="ru-RU" sz="1600" dirty="0">
              <a:solidFill>
                <a:schemeClr val="tx1"/>
              </a:solidFill>
              <a:latin typeface="Candara" panose="020E0502030303020204" pitchFamily="34" charset="0"/>
            </a:endParaRPr>
          </a:p>
        </p:txBody>
      </p:sp>
      <p:sp>
        <p:nvSpPr>
          <p:cNvPr id="5" name="AutoShape 2" descr="Онкология. Учебник, Под ред. О.О. Янушевича, Л.З. Вельшера , Г.П. Генс,  А.Ю. Дробышева - Интернет-магазине новинок медицинской литературы">
            <a:extLst>
              <a:ext uri="{FF2B5EF4-FFF2-40B4-BE49-F238E27FC236}">
                <a16:creationId xmlns:a16="http://schemas.microsoft.com/office/drawing/2014/main" id="{8900F519-37B6-4E7E-BF09-B492C8EB71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a:extLst>
              <a:ext uri="{FF2B5EF4-FFF2-40B4-BE49-F238E27FC236}">
                <a16:creationId xmlns:a16="http://schemas.microsoft.com/office/drawing/2014/main" id="{BB0A4119-95D8-426F-A9C3-BD9220628139}"/>
              </a:ext>
            </a:extLst>
          </p:cNvPr>
          <p:cNvPicPr>
            <a:picLocks noChangeAspect="1"/>
          </p:cNvPicPr>
          <p:nvPr/>
        </p:nvPicPr>
        <p:blipFill>
          <a:blip r:embed="rId2"/>
          <a:stretch>
            <a:fillRect/>
          </a:stretch>
        </p:blipFill>
        <p:spPr>
          <a:xfrm>
            <a:off x="542628" y="647699"/>
            <a:ext cx="3810296" cy="5227541"/>
          </a:xfrm>
          <a:prstGeom prst="rect">
            <a:avLst/>
          </a:prstGeom>
        </p:spPr>
      </p:pic>
    </p:spTree>
    <p:extLst>
      <p:ext uri="{BB962C8B-B14F-4D97-AF65-F5344CB8AC3E}">
        <p14:creationId xmlns:p14="http://schemas.microsoft.com/office/powerpoint/2010/main" val="243197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381AD-73C5-44A3-8892-EDC93459AE05}"/>
              </a:ext>
            </a:extLst>
          </p:cNvPr>
          <p:cNvSpPr>
            <a:spLocks noGrp="1"/>
          </p:cNvSpPr>
          <p:nvPr>
            <p:ph type="title"/>
          </p:nvPr>
        </p:nvSpPr>
        <p:spPr>
          <a:xfrm>
            <a:off x="4579341" y="386080"/>
            <a:ext cx="7250709" cy="1309369"/>
          </a:xfrm>
        </p:spPr>
        <p:txBody>
          <a:bodyPr>
            <a:noAutofit/>
          </a:bodyPr>
          <a:lstStyle/>
          <a:p>
            <a:r>
              <a:rPr lang="ru-RU" sz="1600" dirty="0">
                <a:solidFill>
                  <a:schemeClr val="tx1"/>
                </a:solidFill>
                <a:latin typeface="Candara" panose="020E0502030303020204" pitchFamily="34" charset="0"/>
              </a:rPr>
              <a:t>Детская онкология : учебник для ординаторов / под ред. М. Ю. Рыкова. - Москва : ГЭОТАР-Медиа, 2023. - 480 с. - ISBN 978-5-9704-6958-3, DOI: 10.33029/9704-6958-3-DONK-2023-1-480. - Электронная версия доступна на сайте ЭБС "Консультант студента" : [сайт]. URL: https://www.studentlibrary.ru/book/ISBN9785970469583.html (дата обращения: 13.02.2024). - Режим доступа: по подписке. - Текст: электронный</a:t>
            </a:r>
          </a:p>
        </p:txBody>
      </p:sp>
      <p:sp>
        <p:nvSpPr>
          <p:cNvPr id="3" name="Объект 2">
            <a:extLst>
              <a:ext uri="{FF2B5EF4-FFF2-40B4-BE49-F238E27FC236}">
                <a16:creationId xmlns:a16="http://schemas.microsoft.com/office/drawing/2014/main" id="{E5EE63D1-8B07-4E2B-8770-2AD4197E4056}"/>
              </a:ext>
            </a:extLst>
          </p:cNvPr>
          <p:cNvSpPr>
            <a:spLocks noGrp="1"/>
          </p:cNvSpPr>
          <p:nvPr>
            <p:ph idx="1"/>
          </p:nvPr>
        </p:nvSpPr>
        <p:spPr>
          <a:xfrm>
            <a:off x="4667250" y="1962150"/>
            <a:ext cx="7162800" cy="4177030"/>
          </a:xfrm>
        </p:spPr>
        <p:txBody>
          <a:bodyPr>
            <a:noAutofit/>
          </a:bodyPr>
          <a:lstStyle/>
          <a:p>
            <a:pPr>
              <a:spcBef>
                <a:spcPts val="0"/>
              </a:spcBef>
              <a:spcAft>
                <a:spcPts val="0"/>
              </a:spcAft>
            </a:pPr>
            <a:r>
              <a:rPr lang="ru-RU" dirty="0"/>
              <a:t>В учебнике изложены современные представления о патогенезе, эпидемиологии, диагностике и лечении детей с наиболее часто встречающимися онкологическими заболеваниями. Рассмотрены вопросы структуры заболеваемости и организации онкологической службы в России.</a:t>
            </a:r>
            <a:r>
              <a:rPr lang="ru-RU" sz="1600" dirty="0"/>
              <a:t/>
            </a:r>
            <a:br>
              <a:rPr lang="ru-RU" sz="1600" dirty="0"/>
            </a:br>
            <a:r>
              <a:rPr lang="ru-RU" sz="1600" dirty="0"/>
              <a:t/>
            </a:r>
            <a:br>
              <a:rPr lang="ru-RU" sz="1600" dirty="0"/>
            </a:br>
            <a:r>
              <a:rPr lang="ru-RU" dirty="0"/>
              <a:t>Издание предназначено студентам педиатрических факультетов, клиническим ординаторам, педиатрам, детским хирургам и онкологам.</a:t>
            </a:r>
            <a:endParaRPr lang="ru-RU" sz="1600" dirty="0">
              <a:solidFill>
                <a:schemeClr val="tx1"/>
              </a:solidFill>
              <a:latin typeface="Candara" panose="020E0502030303020204" pitchFamily="34" charset="0"/>
            </a:endParaRPr>
          </a:p>
        </p:txBody>
      </p:sp>
      <p:sp>
        <p:nvSpPr>
          <p:cNvPr id="5" name="AutoShape 2" descr="Онкология. Учебник, Под ред. О.О. Янушевича, Л.З. Вельшера , Г.П. Генс,  А.Ю. Дробышева - Интернет-магазине новинок медицинской литературы">
            <a:extLst>
              <a:ext uri="{FF2B5EF4-FFF2-40B4-BE49-F238E27FC236}">
                <a16:creationId xmlns:a16="http://schemas.microsoft.com/office/drawing/2014/main" id="{8900F519-37B6-4E7E-BF09-B492C8EB71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a:extLst>
              <a:ext uri="{FF2B5EF4-FFF2-40B4-BE49-F238E27FC236}">
                <a16:creationId xmlns:a16="http://schemas.microsoft.com/office/drawing/2014/main" id="{F5C53637-479F-4B4F-854A-B478D8294259}"/>
              </a:ext>
            </a:extLst>
          </p:cNvPr>
          <p:cNvPicPr>
            <a:picLocks noChangeAspect="1"/>
          </p:cNvPicPr>
          <p:nvPr/>
        </p:nvPicPr>
        <p:blipFill>
          <a:blip r:embed="rId2"/>
          <a:stretch>
            <a:fillRect/>
          </a:stretch>
        </p:blipFill>
        <p:spPr>
          <a:xfrm>
            <a:off x="636968" y="609599"/>
            <a:ext cx="3789876" cy="5381625"/>
          </a:xfrm>
          <a:prstGeom prst="rect">
            <a:avLst/>
          </a:prstGeom>
        </p:spPr>
      </p:pic>
    </p:spTree>
    <p:extLst>
      <p:ext uri="{BB962C8B-B14F-4D97-AF65-F5344CB8AC3E}">
        <p14:creationId xmlns:p14="http://schemas.microsoft.com/office/powerpoint/2010/main" val="315789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7381AD-73C5-44A3-8892-EDC93459AE05}"/>
              </a:ext>
            </a:extLst>
          </p:cNvPr>
          <p:cNvSpPr>
            <a:spLocks noGrp="1"/>
          </p:cNvSpPr>
          <p:nvPr>
            <p:ph type="title"/>
          </p:nvPr>
        </p:nvSpPr>
        <p:spPr>
          <a:xfrm>
            <a:off x="4579341" y="386080"/>
            <a:ext cx="7250709" cy="1309369"/>
          </a:xfrm>
        </p:spPr>
        <p:txBody>
          <a:bodyPr>
            <a:noAutofit/>
          </a:bodyPr>
          <a:lstStyle/>
          <a:p>
            <a:r>
              <a:rPr lang="ru-RU" sz="1600" dirty="0">
                <a:solidFill>
                  <a:schemeClr val="tx1"/>
                </a:solidFill>
                <a:latin typeface="Candara" panose="020E0502030303020204" pitchFamily="34" charset="0"/>
              </a:rPr>
              <a:t>Злокачественные новообразования детского возраста : учебное пособие / Н. В. </a:t>
            </a:r>
            <a:r>
              <a:rPr lang="ru-RU" sz="1600" dirty="0" err="1">
                <a:solidFill>
                  <a:schemeClr val="tx1"/>
                </a:solidFill>
                <a:latin typeface="Candara" panose="020E0502030303020204" pitchFamily="34" charset="0"/>
              </a:rPr>
              <a:t>Малюжинская</a:t>
            </a:r>
            <a:r>
              <a:rPr lang="ru-RU" sz="1600" dirty="0">
                <a:solidFill>
                  <a:schemeClr val="tx1"/>
                </a:solidFill>
                <a:latin typeface="Candara" panose="020E0502030303020204" pitchFamily="34" charset="0"/>
              </a:rPr>
              <a:t>, М. А. Моргунова, И. В. Петрова [и др.]. — Волгоград : </a:t>
            </a:r>
            <a:r>
              <a:rPr lang="ru-RU" sz="1600" dirty="0" err="1">
                <a:solidFill>
                  <a:schemeClr val="tx1"/>
                </a:solidFill>
                <a:latin typeface="Candara" panose="020E0502030303020204" pitchFamily="34" charset="0"/>
              </a:rPr>
              <a:t>ВолгГМУ</a:t>
            </a:r>
            <a:r>
              <a:rPr lang="ru-RU" sz="1600" dirty="0">
                <a:solidFill>
                  <a:schemeClr val="tx1"/>
                </a:solidFill>
                <a:latin typeface="Candara" panose="020E0502030303020204" pitchFamily="34" charset="0"/>
              </a:rPr>
              <a:t>, 2022. — 76 с. — ISBN 978-5-9652-0772-5. — Текст : электронный // Лань : электронно-библиотечная система. — URL: https://e.lanbook.com/book/295868 (дата обращения: 13.02.2024). — Режим доступа: для </a:t>
            </a:r>
            <a:r>
              <a:rPr lang="ru-RU" sz="1600" dirty="0" err="1">
                <a:solidFill>
                  <a:schemeClr val="tx1"/>
                </a:solidFill>
                <a:latin typeface="Candara" panose="020E0502030303020204" pitchFamily="34" charset="0"/>
              </a:rPr>
              <a:t>авториз</a:t>
            </a:r>
            <a:r>
              <a:rPr lang="ru-RU" sz="1600" dirty="0">
                <a:solidFill>
                  <a:schemeClr val="tx1"/>
                </a:solidFill>
                <a:latin typeface="Candara" panose="020E0502030303020204" pitchFamily="34" charset="0"/>
              </a:rPr>
              <a:t>. пользователей.</a:t>
            </a:r>
          </a:p>
        </p:txBody>
      </p:sp>
      <p:sp>
        <p:nvSpPr>
          <p:cNvPr id="3" name="Объект 2">
            <a:extLst>
              <a:ext uri="{FF2B5EF4-FFF2-40B4-BE49-F238E27FC236}">
                <a16:creationId xmlns:a16="http://schemas.microsoft.com/office/drawing/2014/main" id="{E5EE63D1-8B07-4E2B-8770-2AD4197E4056}"/>
              </a:ext>
            </a:extLst>
          </p:cNvPr>
          <p:cNvSpPr>
            <a:spLocks noGrp="1"/>
          </p:cNvSpPr>
          <p:nvPr>
            <p:ph idx="1"/>
          </p:nvPr>
        </p:nvSpPr>
        <p:spPr>
          <a:xfrm>
            <a:off x="4667250" y="1962150"/>
            <a:ext cx="7162800" cy="4177030"/>
          </a:xfrm>
        </p:spPr>
        <p:txBody>
          <a:bodyPr>
            <a:noAutofit/>
          </a:bodyPr>
          <a:lstStyle/>
          <a:p>
            <a:pPr>
              <a:spcBef>
                <a:spcPts val="0"/>
              </a:spcBef>
              <a:spcAft>
                <a:spcPts val="0"/>
              </a:spcAft>
            </a:pPr>
            <a:r>
              <a:rPr lang="ru-RU" dirty="0"/>
              <a:t>В учебном пособии представлены современные взгляды на злокачественные новообразования детского возраста, такие как </a:t>
            </a:r>
            <a:r>
              <a:rPr lang="ru-RU" dirty="0" err="1"/>
              <a:t>нефробластома</a:t>
            </a:r>
            <a:r>
              <a:rPr lang="ru-RU" dirty="0"/>
              <a:t>, </a:t>
            </a:r>
            <a:r>
              <a:rPr lang="ru-RU" dirty="0" err="1"/>
              <a:t>нейробластома</a:t>
            </a:r>
            <a:r>
              <a:rPr lang="ru-RU" dirty="0"/>
              <a:t>, опухоли печени, экстракраниальные </a:t>
            </a:r>
            <a:r>
              <a:rPr lang="ru-RU" dirty="0" err="1"/>
              <a:t>герминогенно</a:t>
            </a:r>
            <a:r>
              <a:rPr lang="ru-RU" dirty="0"/>
              <a:t>-клеточные опухоли; обсуждаются вопросы классификации детского рака, основные принципы диагностики злокачественных новообразований.</a:t>
            </a:r>
          </a:p>
          <a:p>
            <a:pPr>
              <a:spcBef>
                <a:spcPts val="0"/>
              </a:spcBef>
              <a:spcAft>
                <a:spcPts val="0"/>
              </a:spcAft>
            </a:pPr>
            <a:r>
              <a:rPr lang="ru-RU" dirty="0"/>
              <a:t>Учебное пособие предназначено для обучающихся по специальности «Педиатрия» по дисциплинам «Факультетская педиатрия, эндокринология», «Госпитальная педиатрия».</a:t>
            </a:r>
            <a:endParaRPr lang="ru-RU" sz="1600" dirty="0">
              <a:solidFill>
                <a:schemeClr val="tx1"/>
              </a:solidFill>
              <a:latin typeface="Candara" panose="020E0502030303020204" pitchFamily="34" charset="0"/>
            </a:endParaRPr>
          </a:p>
        </p:txBody>
      </p:sp>
      <p:sp>
        <p:nvSpPr>
          <p:cNvPr id="5" name="AutoShape 2" descr="Онкология. Учебник, Под ред. О.О. Янушевича, Л.З. Вельшера , Г.П. Генс,  А.Ю. Дробышева - Интернет-магазине новинок медицинской литературы">
            <a:extLst>
              <a:ext uri="{FF2B5EF4-FFF2-40B4-BE49-F238E27FC236}">
                <a16:creationId xmlns:a16="http://schemas.microsoft.com/office/drawing/2014/main" id="{8900F519-37B6-4E7E-BF09-B492C8EB71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a:extLst>
              <a:ext uri="{FF2B5EF4-FFF2-40B4-BE49-F238E27FC236}">
                <a16:creationId xmlns:a16="http://schemas.microsoft.com/office/drawing/2014/main" id="{1ED46AAA-BBF9-4601-ABC5-EB21ECC7DDE7}"/>
              </a:ext>
            </a:extLst>
          </p:cNvPr>
          <p:cNvPicPr>
            <a:picLocks noChangeAspect="1"/>
          </p:cNvPicPr>
          <p:nvPr/>
        </p:nvPicPr>
        <p:blipFill>
          <a:blip r:embed="rId2"/>
          <a:stretch>
            <a:fillRect/>
          </a:stretch>
        </p:blipFill>
        <p:spPr>
          <a:xfrm>
            <a:off x="494748" y="455220"/>
            <a:ext cx="4084593" cy="5492420"/>
          </a:xfrm>
          <a:prstGeom prst="rect">
            <a:avLst/>
          </a:prstGeom>
        </p:spPr>
      </p:pic>
    </p:spTree>
    <p:extLst>
      <p:ext uri="{BB962C8B-B14F-4D97-AF65-F5344CB8AC3E}">
        <p14:creationId xmlns:p14="http://schemas.microsoft.com/office/powerpoint/2010/main" val="1408508394"/>
      </p:ext>
    </p:extLst>
  </p:cSld>
  <p:clrMapOvr>
    <a:masterClrMapping/>
  </p:clrMapOvr>
</p:sld>
</file>

<file path=ppt/theme/theme1.xml><?xml version="1.0" encoding="utf-8"?>
<a:theme xmlns:a="http://schemas.openxmlformats.org/drawingml/2006/main" name="Ретро">
  <a:themeElements>
    <a:clrScheme name="Другая 1">
      <a:dk1>
        <a:sysClr val="windowText" lastClr="000000"/>
      </a:dk1>
      <a:lt1>
        <a:sysClr val="window" lastClr="FFFFFF"/>
      </a:lt1>
      <a:dk2>
        <a:srgbClr val="464646"/>
      </a:dk2>
      <a:lt2>
        <a:srgbClr val="DEF5FA"/>
      </a:lt2>
      <a:accent1>
        <a:srgbClr val="F2F2F2"/>
      </a:accent1>
      <a:accent2>
        <a:srgbClr val="5D2D37"/>
      </a:accent2>
      <a:accent3>
        <a:srgbClr val="EB641B"/>
      </a:accent3>
      <a:accent4>
        <a:srgbClr val="D3DFEF"/>
      </a:accent4>
      <a:accent5>
        <a:srgbClr val="FFCCA3"/>
      </a:accent5>
      <a:accent6>
        <a:srgbClr val="7D3C4A"/>
      </a:accent6>
      <a:hlink>
        <a:srgbClr val="D2EDF4"/>
      </a:hlink>
      <a:folHlink>
        <a:srgbClr val="44B9E8"/>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342</TotalTime>
  <Words>1380</Words>
  <Application>Microsoft Office PowerPoint</Application>
  <PresentationFormat>Широкоэкранный</PresentationFormat>
  <Paragraphs>32</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Calibri</vt:lpstr>
      <vt:lpstr>Calibri Light</vt:lpstr>
      <vt:lpstr>Candara</vt:lpstr>
      <vt:lpstr>Ретро</vt:lpstr>
      <vt:lpstr>   </vt:lpstr>
      <vt:lpstr>Ежегодно 15 февраля во всем мире отмечается Международный день детей, больных раком (International Childhood Cancer Day). Этот День появился в 2001 году по инициативе Всемирной конфедерации родителей онкобольных детей.</vt:lpstr>
      <vt:lpstr>Детская онкология : учебник / под ред. М. Ю. Рыкова. - 2-е изд. , перераб. и доп. - Москва : ГЭОТАР-Медиа, 2022. - 432 с. - ISBN 978-5-9704-6843-2. - Текст : электронный // ЭБС "Консультант студента" : [сайт]. - URL : https://www.studentlibrary.ru/book/ISBN9785970468432.html (дата обращения: 13.02.2024). - Режим доступа : по подписке.  </vt:lpstr>
      <vt:lpstr>Онкология : учебник / под ред. Ш. Х. Ганцева. - Москва : ГЭОТАР-Медиа, 2023. - 704 с. - ISBN 978-5-9704-7469-3, DOI: 10.33029/9704-7469-3-ONC-2023-1-704. - Электронная версия доступна на сайте ЭБС "Консультант студента" : [сайт]. URL: https://www.studentlibrary.ru/book/ISBN9785970474693.html (дата обращения: 13.02.2024). - Режим доступа: по подписке. - Текст: электронный</vt:lpstr>
      <vt:lpstr>Парамонова Н. С. Детская онкология (в т.ч. онкогематология) : пособие для студентов / Н. С. Парамонова, А. Н. Бердовская. - Гродно : ГрГМУ, 2021. - 200 c. - ISBN 9789855956793. - Текст : электронный // ЭБС "Букап" : [сайт]. - URL : https://www.books-up.ru/ru/book/detskaya-onkologiya-v-t-ch-onkogematologiya-14867652/ (дата обращения: 13.02.2024). - Режим доступа : по подписке.</vt:lpstr>
      <vt:lpstr>Онкология : учебник / под ред. О. О. Янушевича, Л. З. Вельшера , Г. П. Генс, А. Ю. Дробышева. - 2-е изд. , испр. и доп. - Москва : ГЭОТАР-Медиа, 2023. - 592 с. - ISBN 978-5-9704-7436-5. - Текст : электронный // ЭБС "Консультант студента" : [сайт]. - URL : https://www.studentlibrary.ru/book/ISBN9785970474365.html (дата обращения: 13.02.2024). - Режим доступа : по подписке.</vt:lpstr>
      <vt:lpstr>Соловьев, А. Е. Клиническая онкология детского возраста : учебник / А. Е. Соловьев. - Москва : ГЭОТАР-Медиа, 2023. - 264 с. - ISBN 978-5-9704-7425-9. - Текст : электронный // ЭБС "Консультант студента" : [сайт]. - URL : https://www.studentlibrary.ru/book/ISBN9785970474259.html (дата обращения: 13.02.2024). - Режим доступа : по подписке.</vt:lpstr>
      <vt:lpstr>Детская онкология : учебник для ординаторов / под ред. М. Ю. Рыкова. - Москва : ГЭОТАР-Медиа, 2023. - 480 с. - ISBN 978-5-9704-6958-3, DOI: 10.33029/9704-6958-3-DONK-2023-1-480. - Электронная версия доступна на сайте ЭБС "Консультант студента" : [сайт]. URL: https://www.studentlibrary.ru/book/ISBN9785970469583.html (дата обращения: 13.02.2024). - Режим доступа: по подписке. - Текст: электронный</vt:lpstr>
      <vt:lpstr>Злокачественные новообразования детского возраста : учебное пособие / Н. В. Малюжинская, М. А. Моргунова, И. В. Петрова [и др.]. — Волгоград : ВолгГМУ, 2022. — 76 с. — ISBN 978-5-9652-0772-5. — Текст : электронный // Лань : электронно-библиотечная система. — URL: https://e.lanbook.com/book/295868 (дата обращения: 13.02.2024). — Режим доступа: для авториз. пользователей.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Лариса</cp:lastModifiedBy>
  <cp:revision>33</cp:revision>
  <cp:lastPrinted>2023-09-30T15:51:09Z</cp:lastPrinted>
  <dcterms:created xsi:type="dcterms:W3CDTF">2022-11-27T08:02:12Z</dcterms:created>
  <dcterms:modified xsi:type="dcterms:W3CDTF">2024-02-14T11:04:10Z</dcterms:modified>
</cp:coreProperties>
</file>